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78" r:id="rId5"/>
    <p:sldId id="279" r:id="rId6"/>
    <p:sldId id="280" r:id="rId7"/>
    <p:sldId id="281" r:id="rId8"/>
    <p:sldId id="282" r:id="rId9"/>
    <p:sldId id="284" r:id="rId10"/>
    <p:sldId id="285" r:id="rId11"/>
    <p:sldId id="286" r:id="rId12"/>
    <p:sldId id="289" r:id="rId13"/>
    <p:sldId id="290" r:id="rId14"/>
    <p:sldId id="291" r:id="rId15"/>
    <p:sldId id="296" r:id="rId16"/>
    <p:sldId id="297" r:id="rId17"/>
    <p:sldId id="299" r:id="rId18"/>
    <p:sldId id="301" r:id="rId19"/>
    <p:sldId id="302" r:id="rId20"/>
    <p:sldId id="303" r:id="rId21"/>
    <p:sldId id="305" r:id="rId22"/>
    <p:sldId id="306" r:id="rId23"/>
    <p:sldId id="308" r:id="rId24"/>
    <p:sldId id="313" r:id="rId25"/>
    <p:sldId id="314" r:id="rId26"/>
    <p:sldId id="315" r:id="rId27"/>
    <p:sldId id="309" r:id="rId28"/>
    <p:sldId id="31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9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965200447813491E-2"/>
          <c:y val="1.5512375729296072E-2"/>
          <c:w val="0.93738035517421137"/>
          <c:h val="0.8228959408550564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889600"/>
        <c:axId val="27726976"/>
      </c:barChart>
      <c:catAx>
        <c:axId val="268896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27726976"/>
        <c:crosses val="autoZero"/>
        <c:auto val="1"/>
        <c:lblAlgn val="ctr"/>
        <c:lblOffset val="100"/>
        <c:noMultiLvlLbl val="0"/>
      </c:catAx>
      <c:valAx>
        <c:axId val="27726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68896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754496"/>
        <c:axId val="27756032"/>
        <c:axId val="0"/>
      </c:bar3DChart>
      <c:catAx>
        <c:axId val="277544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27756032"/>
        <c:crosses val="autoZero"/>
        <c:auto val="1"/>
        <c:lblAlgn val="ctr"/>
        <c:lblOffset val="100"/>
        <c:noMultiLvlLbl val="0"/>
      </c:catAx>
      <c:valAx>
        <c:axId val="277560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77544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Лист1!$C$5:$C$10</c:f>
              <c:strCache>
                <c:ptCount val="6"/>
                <c:pt idx="0">
                  <c:v>Балыклы-Чукаевская СОШ</c:v>
                </c:pt>
                <c:pt idx="1">
                  <c:v>Кутлу-Букашская СОШ</c:v>
                </c:pt>
                <c:pt idx="2">
                  <c:v>Р-Слободская гимназия № 1</c:v>
                </c:pt>
                <c:pt idx="3">
                  <c:v>Р-Слободская СОШ № 2</c:v>
                </c:pt>
                <c:pt idx="4">
                  <c:v>Большеелгинская СОШ</c:v>
                </c:pt>
                <c:pt idx="5">
                  <c:v>Масловская СОШ</c:v>
                </c:pt>
              </c:strCache>
            </c:strRef>
          </c:cat>
          <c:val>
            <c:numRef>
              <c:f>Лист1!$D$5:$D$10</c:f>
              <c:numCache>
                <c:formatCode>General</c:formatCode>
                <c:ptCount val="6"/>
                <c:pt idx="0">
                  <c:v>68</c:v>
                </c:pt>
                <c:pt idx="1">
                  <c:v>68</c:v>
                </c:pt>
                <c:pt idx="2">
                  <c:v>50</c:v>
                </c:pt>
                <c:pt idx="3">
                  <c:v>48</c:v>
                </c:pt>
                <c:pt idx="4">
                  <c:v>44</c:v>
                </c:pt>
                <c:pt idx="5">
                  <c:v>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772416"/>
        <c:axId val="27773952"/>
        <c:axId val="0"/>
      </c:bar3DChart>
      <c:catAx>
        <c:axId val="277724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27773952"/>
        <c:crosses val="autoZero"/>
        <c:auto val="1"/>
        <c:lblAlgn val="ctr"/>
        <c:lblOffset val="100"/>
        <c:noMultiLvlLbl val="0"/>
      </c:catAx>
      <c:valAx>
        <c:axId val="277739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77724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7"/>
              <c:layout>
                <c:manualLayout>
                  <c:x val="9.2825943316239713E-3"/>
                  <c:y val="-2.4872592503966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0112287718518491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4.95071697686611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Лист1!$C$5:$C$14</c:f>
              <c:strCache>
                <c:ptCount val="10"/>
                <c:pt idx="0">
                  <c:v>Шумбутская СОШ</c:v>
                </c:pt>
                <c:pt idx="1">
                  <c:v>Р-Слободская СОШ № 2</c:v>
                </c:pt>
                <c:pt idx="2">
                  <c:v>Верхне-Тимерлековская СОШ</c:v>
                </c:pt>
                <c:pt idx="3">
                  <c:v>Ново-Арышская СОШ</c:v>
                </c:pt>
                <c:pt idx="4">
                  <c:v>Масловская СОШ</c:v>
                </c:pt>
                <c:pt idx="5">
                  <c:v>Кугарчинская СОШ</c:v>
                </c:pt>
                <c:pt idx="6">
                  <c:v>Р-Слободская гимназия № 1</c:v>
                </c:pt>
                <c:pt idx="7">
                  <c:v>Больше-Машляковская СОШ</c:v>
                </c:pt>
                <c:pt idx="8">
                  <c:v>Большеелгинская СОШ</c:v>
                </c:pt>
                <c:pt idx="9">
                  <c:v>К-Букашская СОШ</c:v>
                </c:pt>
              </c:strCache>
            </c:strRef>
          </c:cat>
          <c:val>
            <c:numRef>
              <c:f>Лист1!$D$5:$D$14</c:f>
              <c:numCache>
                <c:formatCode>General</c:formatCode>
                <c:ptCount val="10"/>
                <c:pt idx="0">
                  <c:v>24</c:v>
                </c:pt>
                <c:pt idx="1">
                  <c:v>28</c:v>
                </c:pt>
                <c:pt idx="2">
                  <c:v>30</c:v>
                </c:pt>
                <c:pt idx="3">
                  <c:v>31.3</c:v>
                </c:pt>
                <c:pt idx="4">
                  <c:v>32</c:v>
                </c:pt>
                <c:pt idx="5">
                  <c:v>34</c:v>
                </c:pt>
                <c:pt idx="6">
                  <c:v>38.700000000000003</c:v>
                </c:pt>
                <c:pt idx="7">
                  <c:v>42.5</c:v>
                </c:pt>
                <c:pt idx="8">
                  <c:v>46.5</c:v>
                </c:pt>
                <c:pt idx="9">
                  <c:v>58.4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676608"/>
        <c:axId val="22709760"/>
        <c:axId val="0"/>
      </c:bar3DChart>
      <c:catAx>
        <c:axId val="22676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22709760"/>
        <c:crosses val="autoZero"/>
        <c:auto val="1"/>
        <c:lblAlgn val="ctr"/>
        <c:lblOffset val="100"/>
        <c:noMultiLvlLbl val="0"/>
      </c:catAx>
      <c:valAx>
        <c:axId val="227097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2676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6.4134288109401983E-3"/>
                  <c:y val="-9.5334752595057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223500419145348E-2"/>
                  <c:y val="-7.38844332611691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5273858460171094E-2"/>
                  <c:y val="-6.4350958001663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Лист1!$C$5:$C$7</c:f>
              <c:strCache>
                <c:ptCount val="3"/>
                <c:pt idx="0">
                  <c:v>Р-Слободская гимназия № 1</c:v>
                </c:pt>
                <c:pt idx="1">
                  <c:v>Большеелгинская СОШ</c:v>
                </c:pt>
                <c:pt idx="2">
                  <c:v>Кутлу-Букашская СОШ</c:v>
                </c:pt>
              </c:strCache>
            </c:strRef>
          </c:cat>
          <c:val>
            <c:numRef>
              <c:f>Лист1!$D$5:$D$7</c:f>
              <c:numCache>
                <c:formatCode>General</c:formatCode>
                <c:ptCount val="3"/>
                <c:pt idx="0">
                  <c:v>63</c:v>
                </c:pt>
                <c:pt idx="1">
                  <c:v>69</c:v>
                </c:pt>
                <c:pt idx="2">
                  <c:v>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768512"/>
        <c:axId val="70770048"/>
        <c:axId val="0"/>
      </c:bar3DChart>
      <c:catAx>
        <c:axId val="707685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900"/>
            </a:pPr>
            <a:endParaRPr lang="ru-RU"/>
          </a:p>
        </c:txPr>
        <c:crossAx val="70770048"/>
        <c:crosses val="autoZero"/>
        <c:auto val="1"/>
        <c:lblAlgn val="ctr"/>
        <c:lblOffset val="100"/>
        <c:noMultiLvlLbl val="0"/>
      </c:catAx>
      <c:valAx>
        <c:axId val="707700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07685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Лист1!$C$5:$C$12</c:f>
              <c:strCache>
                <c:ptCount val="8"/>
                <c:pt idx="0">
                  <c:v>Шумбутская СОШ</c:v>
                </c:pt>
                <c:pt idx="1">
                  <c:v>Р-Слободская СОШ № 2</c:v>
                </c:pt>
                <c:pt idx="2">
                  <c:v>Кугарчинская СОШ</c:v>
                </c:pt>
                <c:pt idx="3">
                  <c:v>Кутлу-Букашская СОШ</c:v>
                </c:pt>
                <c:pt idx="4">
                  <c:v>Новоарышска СОШ</c:v>
                </c:pt>
                <c:pt idx="5">
                  <c:v>Большеелгинская СОШ</c:v>
                </c:pt>
                <c:pt idx="6">
                  <c:v>Р-Слободская гимназия № 1</c:v>
                </c:pt>
                <c:pt idx="7">
                  <c:v>Больше-Машляковская СОШ</c:v>
                </c:pt>
              </c:strCache>
            </c:strRef>
          </c:cat>
          <c:val>
            <c:numRef>
              <c:f>Лист1!$D$5:$D$12</c:f>
              <c:numCache>
                <c:formatCode>General</c:formatCode>
                <c:ptCount val="8"/>
                <c:pt idx="0">
                  <c:v>53</c:v>
                </c:pt>
                <c:pt idx="1">
                  <c:v>54.5</c:v>
                </c:pt>
                <c:pt idx="2">
                  <c:v>64</c:v>
                </c:pt>
                <c:pt idx="3">
                  <c:v>66</c:v>
                </c:pt>
                <c:pt idx="4">
                  <c:v>67.3</c:v>
                </c:pt>
                <c:pt idx="5">
                  <c:v>70.3</c:v>
                </c:pt>
                <c:pt idx="6">
                  <c:v>72</c:v>
                </c:pt>
                <c:pt idx="7">
                  <c:v>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7532672"/>
        <c:axId val="67534208"/>
        <c:axId val="0"/>
      </c:bar3DChart>
      <c:catAx>
        <c:axId val="675326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67534208"/>
        <c:crosses val="autoZero"/>
        <c:auto val="1"/>
        <c:lblAlgn val="ctr"/>
        <c:lblOffset val="100"/>
        <c:noMultiLvlLbl val="0"/>
      </c:catAx>
      <c:valAx>
        <c:axId val="67534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75326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1"/>
              <c:layout>
                <c:manualLayout>
                  <c:x val="9.3647411841161626E-3"/>
                  <c:y val="-1.1344431224162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72948236823244E-2"/>
                  <c:y val="-4.31088386518170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486321578821626E-2"/>
                  <c:y val="-1.8151089958659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335713927557704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Лист1!$C$5:$C$9</c:f>
              <c:strCache>
                <c:ptCount val="5"/>
                <c:pt idx="0">
                  <c:v>Верхне-Тимерлековская СОШ</c:v>
                </c:pt>
                <c:pt idx="1">
                  <c:v>Биектауская СОШ</c:v>
                </c:pt>
                <c:pt idx="2">
                  <c:v>Большеелгинская СОШ</c:v>
                </c:pt>
                <c:pt idx="3">
                  <c:v>Р-Слободская гимназия № 1</c:v>
                </c:pt>
                <c:pt idx="4">
                  <c:v>Шумбутская СОШ</c:v>
                </c:pt>
              </c:strCache>
            </c:strRef>
          </c:cat>
          <c:val>
            <c:numRef>
              <c:f>Лист1!$D$5:$D$9</c:f>
              <c:numCache>
                <c:formatCode>General</c:formatCode>
                <c:ptCount val="5"/>
                <c:pt idx="0">
                  <c:v>39.5</c:v>
                </c:pt>
                <c:pt idx="1">
                  <c:v>41</c:v>
                </c:pt>
                <c:pt idx="2">
                  <c:v>42</c:v>
                </c:pt>
                <c:pt idx="3">
                  <c:v>49.5</c:v>
                </c:pt>
                <c:pt idx="4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7787008"/>
        <c:axId val="67821568"/>
        <c:axId val="0"/>
      </c:bar3DChart>
      <c:catAx>
        <c:axId val="677870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67821568"/>
        <c:crosses val="autoZero"/>
        <c:auto val="1"/>
        <c:lblAlgn val="ctr"/>
        <c:lblOffset val="100"/>
        <c:noMultiLvlLbl val="0"/>
      </c:catAx>
      <c:valAx>
        <c:axId val="678215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77870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6"/>
              <c:layout>
                <c:manualLayout>
                  <c:x val="4.0942871426984301E-2"/>
                  <c:y val="6.4993386412617742E-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Лист1!$C$5:$C$11</c:f>
              <c:strCache>
                <c:ptCount val="7"/>
                <c:pt idx="0">
                  <c:v>Биектауская СОШ</c:v>
                </c:pt>
                <c:pt idx="1">
                  <c:v>Р-Слободская гимназия № 1</c:v>
                </c:pt>
                <c:pt idx="2">
                  <c:v>Больше-Машляковская СОШ</c:v>
                </c:pt>
                <c:pt idx="3">
                  <c:v>Кугарчинская СОШ</c:v>
                </c:pt>
                <c:pt idx="4">
                  <c:v>Большеелгинская СОШ</c:v>
                </c:pt>
                <c:pt idx="5">
                  <c:v>Ново-Арышская СОШ</c:v>
                </c:pt>
                <c:pt idx="6">
                  <c:v>Кутлу-Букашская СОШ</c:v>
                </c:pt>
              </c:strCache>
            </c:strRef>
          </c:cat>
          <c:val>
            <c:numRef>
              <c:f>Лист1!$D$5:$D$11</c:f>
              <c:numCache>
                <c:formatCode>General</c:formatCode>
                <c:ptCount val="7"/>
                <c:pt idx="0">
                  <c:v>47</c:v>
                </c:pt>
                <c:pt idx="1">
                  <c:v>49.3</c:v>
                </c:pt>
                <c:pt idx="2">
                  <c:v>54</c:v>
                </c:pt>
                <c:pt idx="3">
                  <c:v>56</c:v>
                </c:pt>
                <c:pt idx="4">
                  <c:v>57</c:v>
                </c:pt>
                <c:pt idx="5">
                  <c:v>62.3</c:v>
                </c:pt>
                <c:pt idx="6">
                  <c:v>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919360"/>
        <c:axId val="79925248"/>
        <c:axId val="0"/>
      </c:bar3DChart>
      <c:catAx>
        <c:axId val="799193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79925248"/>
        <c:crosses val="autoZero"/>
        <c:auto val="1"/>
        <c:lblAlgn val="ctr"/>
        <c:lblOffset val="100"/>
        <c:noMultiLvlLbl val="0"/>
      </c:catAx>
      <c:valAx>
        <c:axId val="799252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99193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7636929230085547E-2"/>
                  <c:y val="-9.0634219654606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3754431325812289E-2"/>
                  <c:y val="-5.3890617091928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Лист1!$C$5:$C$6</c:f>
              <c:strCache>
                <c:ptCount val="2"/>
                <c:pt idx="0">
                  <c:v>Больше-Машляковская СОШ</c:v>
                </c:pt>
                <c:pt idx="1">
                  <c:v>Р-Слободская гимназия № 1</c:v>
                </c:pt>
              </c:strCache>
            </c:strRef>
          </c:cat>
          <c:val>
            <c:numRef>
              <c:f>Лист1!$D$5:$D$6</c:f>
              <c:numCache>
                <c:formatCode>General</c:formatCode>
                <c:ptCount val="2"/>
                <c:pt idx="0">
                  <c:v>36</c:v>
                </c:pt>
                <c:pt idx="1">
                  <c:v>44.3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558720"/>
        <c:axId val="80568704"/>
        <c:axId val="0"/>
      </c:bar3DChart>
      <c:catAx>
        <c:axId val="805587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80568704"/>
        <c:crosses val="autoZero"/>
        <c:auto val="1"/>
        <c:lblAlgn val="ctr"/>
        <c:lblOffset val="100"/>
        <c:noMultiLvlLbl val="0"/>
      </c:catAx>
      <c:valAx>
        <c:axId val="805687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05587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85FBF5-CFB5-481A-A51C-583603366068}" type="datetimeFigureOut">
              <a:rPr lang="ru-RU" smtClean="0"/>
              <a:t>14.03.2019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F50119-B37D-4410-919E-E70EE37A479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620688"/>
            <a:ext cx="90364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kumimoji="0" lang="ru-RU" sz="4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ДИАГНОСТИЧЕСКИХ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ТЕСТИРОВАНИЙ 11 КЛАССОВ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ФОРМАТЕ ЕГЭ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Февраль, 2019 год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25752" y="4725144"/>
            <a:ext cx="41227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Ф.Г.Ахметзянова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методист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МКУ «Отдел образования ИК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Рыбно-Слободского 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5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8640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400" b="1" dirty="0">
                <a:solidFill>
                  <a:srgbClr val="002060"/>
                </a:solidFill>
                <a:latin typeface="Times New Roman"/>
              </a:rPr>
              <a:t>ВЫПУСКНИКИ, НЕ ПРЕОДОЛЕВШИЕ МИНИМАЛЬНЫЙ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</a:rPr>
              <a:t>ПОРОГ</a:t>
            </a:r>
            <a:endParaRPr lang="ru-RU" sz="2400" b="1" dirty="0">
              <a:solidFill>
                <a:srgbClr val="002060"/>
              </a:solidFill>
              <a:latin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712621"/>
              </p:ext>
            </p:extLst>
          </p:nvPr>
        </p:nvGraphicFramePr>
        <p:xfrm>
          <a:off x="431540" y="1052737"/>
          <a:ext cx="8568952" cy="5544610"/>
        </p:xfrm>
        <a:graphic>
          <a:graphicData uri="http://schemas.openxmlformats.org/drawingml/2006/table">
            <a:tbl>
              <a:tblPr/>
              <a:tblGrid>
                <a:gridCol w="3672408"/>
                <a:gridCol w="2736304"/>
                <a:gridCol w="2160240"/>
              </a:tblGrid>
              <a:tr h="7635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Не преодолели порог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Шумбутская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СОШ № 2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11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Верхне-</a:t>
                      </a:r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Тимерлековская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Ново-</a:t>
                      </a:r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Арышская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Масловская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Кугарчинская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19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11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Больше-</a:t>
                      </a:r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Машляковская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Большеелгинская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К-</a:t>
                      </a:r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Букашская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ИТОГО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37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61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СТАТИСТИКА ПО ГЕОГРАФИИ, ИНФОРМАТИКЕ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505248"/>
              </p:ext>
            </p:extLst>
          </p:nvPr>
        </p:nvGraphicFramePr>
        <p:xfrm>
          <a:off x="683568" y="1340769"/>
          <a:ext cx="7992888" cy="2798970"/>
        </p:xfrm>
        <a:graphic>
          <a:graphicData uri="http://schemas.openxmlformats.org/drawingml/2006/table">
            <a:tbl>
              <a:tblPr/>
              <a:tblGrid>
                <a:gridCol w="3457916"/>
                <a:gridCol w="2267486"/>
                <a:gridCol w="2267486"/>
              </a:tblGrid>
              <a:tr h="922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Рыбно-Слободская гимназия № 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2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География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50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56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Информатика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46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95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СТАТИСТИКА ПО АНГЛИЙСКОМУ ЯЗЫКУ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102303"/>
              </p:ext>
            </p:extLst>
          </p:nvPr>
        </p:nvGraphicFramePr>
        <p:xfrm>
          <a:off x="683568" y="1340769"/>
          <a:ext cx="7992888" cy="5112568"/>
        </p:xfrm>
        <a:graphic>
          <a:graphicData uri="http://schemas.openxmlformats.org/drawingml/2006/table">
            <a:tbl>
              <a:tblPr/>
              <a:tblGrid>
                <a:gridCol w="4827388"/>
                <a:gridCol w="3165500"/>
              </a:tblGrid>
              <a:tr h="922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Минимальный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29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56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Максимальный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84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68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3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418453"/>
              </p:ext>
            </p:extLst>
          </p:nvPr>
        </p:nvGraphicFramePr>
        <p:xfrm>
          <a:off x="467544" y="548680"/>
          <a:ext cx="8280921" cy="5231064"/>
        </p:xfrm>
        <a:graphic>
          <a:graphicData uri="http://schemas.openxmlformats.org/drawingml/2006/table">
            <a:tbl>
              <a:tblPr/>
              <a:tblGrid>
                <a:gridCol w="3456384"/>
                <a:gridCol w="1584176"/>
                <a:gridCol w="1728192"/>
                <a:gridCol w="1512169"/>
              </a:tblGrid>
              <a:tr h="2520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участников </a:t>
                      </a:r>
                    </a:p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ЕГЭ 2019</a:t>
                      </a:r>
                      <a:endParaRPr lang="ru-RU" sz="24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</a:p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ru-RU" sz="2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07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63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94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Большеелгинская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69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Кутлу-Букашская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СОШ № 2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РАЙОН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68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07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88640"/>
            <a:ext cx="3203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-68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5335412"/>
              </p:ext>
            </p:extLst>
          </p:nvPr>
        </p:nvGraphicFramePr>
        <p:xfrm>
          <a:off x="467544" y="908720"/>
          <a:ext cx="792088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147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СТАТИСТИКА ПО БИОЛОГИИ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89450"/>
              </p:ext>
            </p:extLst>
          </p:nvPr>
        </p:nvGraphicFramePr>
        <p:xfrm>
          <a:off x="683568" y="1340769"/>
          <a:ext cx="7992888" cy="5112568"/>
        </p:xfrm>
        <a:graphic>
          <a:graphicData uri="http://schemas.openxmlformats.org/drawingml/2006/table">
            <a:tbl>
              <a:tblPr/>
              <a:tblGrid>
                <a:gridCol w="4827388"/>
                <a:gridCol w="3165500"/>
              </a:tblGrid>
              <a:tr h="922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Минимальный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52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56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Максимальный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84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67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24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128645"/>
              </p:ext>
            </p:extLst>
          </p:nvPr>
        </p:nvGraphicFramePr>
        <p:xfrm>
          <a:off x="467544" y="188640"/>
          <a:ext cx="8352928" cy="6263455"/>
        </p:xfrm>
        <a:graphic>
          <a:graphicData uri="http://schemas.openxmlformats.org/drawingml/2006/table">
            <a:tbl>
              <a:tblPr/>
              <a:tblGrid>
                <a:gridCol w="3168352"/>
                <a:gridCol w="1448161"/>
                <a:gridCol w="1864207"/>
                <a:gridCol w="1872208"/>
              </a:tblGrid>
              <a:tr h="1210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участников </a:t>
                      </a:r>
                    </a:p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ЕГЭ 2019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 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Шумбутская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СОШ № 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54,5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Кугарчинская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64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Кутлу-Букашская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66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Новоарышска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67,3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Большеелгинская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70,3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2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Больше-</a:t>
                      </a:r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Машляковская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76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РАЙОН</a:t>
                      </a:r>
                    </a:p>
                    <a:p>
                      <a:pPr algn="ctr" rtl="0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25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67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08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3203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-67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644879"/>
              </p:ext>
            </p:extLst>
          </p:nvPr>
        </p:nvGraphicFramePr>
        <p:xfrm>
          <a:off x="467544" y="836712"/>
          <a:ext cx="820891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478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СТАТИСТИКА ПО ФИЗИКЕ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268330"/>
              </p:ext>
            </p:extLst>
          </p:nvPr>
        </p:nvGraphicFramePr>
        <p:xfrm>
          <a:off x="683568" y="1340769"/>
          <a:ext cx="7992888" cy="5112568"/>
        </p:xfrm>
        <a:graphic>
          <a:graphicData uri="http://schemas.openxmlformats.org/drawingml/2006/table">
            <a:tbl>
              <a:tblPr/>
              <a:tblGrid>
                <a:gridCol w="4827388"/>
                <a:gridCol w="3165500"/>
              </a:tblGrid>
              <a:tr h="922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Минимальный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38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56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Максимальный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61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47,3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39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976751"/>
              </p:ext>
            </p:extLst>
          </p:nvPr>
        </p:nvGraphicFramePr>
        <p:xfrm>
          <a:off x="395536" y="404664"/>
          <a:ext cx="8352928" cy="5472608"/>
        </p:xfrm>
        <a:graphic>
          <a:graphicData uri="http://schemas.openxmlformats.org/drawingml/2006/table">
            <a:tbl>
              <a:tblPr/>
              <a:tblGrid>
                <a:gridCol w="3168352"/>
                <a:gridCol w="1448161"/>
                <a:gridCol w="1864207"/>
                <a:gridCol w="1872208"/>
              </a:tblGrid>
              <a:tr h="1783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участников </a:t>
                      </a:r>
                    </a:p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ЕГЭ 2019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 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32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Верхне-</a:t>
                      </a:r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Тимерлековская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39,5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Биектауская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Большеелгинская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32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2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49,5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Шумбутская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60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Кутлу-Букашская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РАЙОН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25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47,3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343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977929"/>
              </p:ext>
            </p:extLst>
          </p:nvPr>
        </p:nvGraphicFramePr>
        <p:xfrm>
          <a:off x="395536" y="260648"/>
          <a:ext cx="8208912" cy="6192688"/>
        </p:xfrm>
        <a:graphic>
          <a:graphicData uri="http://schemas.openxmlformats.org/drawingml/2006/table">
            <a:tbl>
              <a:tblPr/>
              <a:tblGrid>
                <a:gridCol w="2484276"/>
                <a:gridCol w="2268252"/>
                <a:gridCol w="1836204"/>
                <a:gridCol w="1620180"/>
              </a:tblGrid>
              <a:tr h="13681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участников </a:t>
                      </a:r>
                    </a:p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ЕГЭ 2019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на тренировочном тестировании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Средний балл</a:t>
                      </a:r>
                    </a:p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53,2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2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1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3203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-47,3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0212948"/>
              </p:ext>
            </p:extLst>
          </p:nvPr>
        </p:nvGraphicFramePr>
        <p:xfrm>
          <a:off x="395536" y="711860"/>
          <a:ext cx="8136904" cy="5597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018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СТАТИСТИКА ПО ХИМИИ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319138"/>
              </p:ext>
            </p:extLst>
          </p:nvPr>
        </p:nvGraphicFramePr>
        <p:xfrm>
          <a:off x="683568" y="1340769"/>
          <a:ext cx="7992888" cy="5112568"/>
        </p:xfrm>
        <a:graphic>
          <a:graphicData uri="http://schemas.openxmlformats.org/drawingml/2006/table">
            <a:tbl>
              <a:tblPr/>
              <a:tblGrid>
                <a:gridCol w="4827388"/>
                <a:gridCol w="3165500"/>
              </a:tblGrid>
              <a:tr h="922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Минимальный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34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56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Максимальный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77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16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54,9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01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572022"/>
              </p:ext>
            </p:extLst>
          </p:nvPr>
        </p:nvGraphicFramePr>
        <p:xfrm>
          <a:off x="395536" y="260648"/>
          <a:ext cx="8352928" cy="6008963"/>
        </p:xfrm>
        <a:graphic>
          <a:graphicData uri="http://schemas.openxmlformats.org/drawingml/2006/table">
            <a:tbl>
              <a:tblPr/>
              <a:tblGrid>
                <a:gridCol w="3168352"/>
                <a:gridCol w="1448161"/>
                <a:gridCol w="1864207"/>
                <a:gridCol w="1872208"/>
              </a:tblGrid>
              <a:tr h="1210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участников </a:t>
                      </a:r>
                    </a:p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ЕГЭ 2019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 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Биектауская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47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2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49,3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Больше-</a:t>
                      </a:r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Машляковская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54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Кугарчинская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56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Большеелгинская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57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Ново-</a:t>
                      </a:r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Арышская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62,3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Кутлу-Букашская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СОШ № 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РАЙОН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16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54,9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271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3203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-54,9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852069"/>
              </p:ext>
            </p:extLst>
          </p:nvPr>
        </p:nvGraphicFramePr>
        <p:xfrm>
          <a:off x="467544" y="711860"/>
          <a:ext cx="8064896" cy="5597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836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СТАТИСТИКА ПО ЛИТЕРАТУРЕ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251037"/>
              </p:ext>
            </p:extLst>
          </p:nvPr>
        </p:nvGraphicFramePr>
        <p:xfrm>
          <a:off x="683568" y="1340769"/>
          <a:ext cx="7992888" cy="5112568"/>
        </p:xfrm>
        <a:graphic>
          <a:graphicData uri="http://schemas.openxmlformats.org/drawingml/2006/table">
            <a:tbl>
              <a:tblPr/>
              <a:tblGrid>
                <a:gridCol w="4827388"/>
                <a:gridCol w="3165500"/>
              </a:tblGrid>
              <a:tr h="922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Минимальный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20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56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Максимальный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62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41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70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787755"/>
              </p:ext>
            </p:extLst>
          </p:nvPr>
        </p:nvGraphicFramePr>
        <p:xfrm>
          <a:off x="395536" y="692696"/>
          <a:ext cx="8352928" cy="4322874"/>
        </p:xfrm>
        <a:graphic>
          <a:graphicData uri="http://schemas.openxmlformats.org/drawingml/2006/table">
            <a:tbl>
              <a:tblPr/>
              <a:tblGrid>
                <a:gridCol w="3168352"/>
                <a:gridCol w="1448161"/>
                <a:gridCol w="1864207"/>
                <a:gridCol w="1872208"/>
              </a:tblGrid>
              <a:tr h="1210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участников </a:t>
                      </a:r>
                    </a:p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ЕГЭ 2019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 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Больше-</a:t>
                      </a:r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Машляковская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36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2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44,3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Шумбутская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СОШ № 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РАЙОН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562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3203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-41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6524531"/>
              </p:ext>
            </p:extLst>
          </p:nvPr>
        </p:nvGraphicFramePr>
        <p:xfrm>
          <a:off x="611560" y="980728"/>
          <a:ext cx="792088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472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1688" y="188640"/>
            <a:ext cx="7920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КОЛИЧЕСТВО ВЫПУСКНИКОВ, НАБРАВШИХ 80 БАЛЛОВ </a:t>
            </a:r>
          </a:p>
          <a:p>
            <a:pPr algn="ctr" fontAlgn="ctr"/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И БОЛЕЕ</a:t>
            </a:r>
          </a:p>
          <a:p>
            <a:pPr algn="ctr" fontAlgn="ctr"/>
            <a:endParaRPr lang="ru-RU" sz="2800" b="1" dirty="0">
              <a:solidFill>
                <a:srgbClr val="002060"/>
              </a:solidFill>
              <a:latin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132835"/>
              </p:ext>
            </p:extLst>
          </p:nvPr>
        </p:nvGraphicFramePr>
        <p:xfrm>
          <a:off x="545664" y="1556792"/>
          <a:ext cx="8352928" cy="4701781"/>
        </p:xfrm>
        <a:graphic>
          <a:graphicData uri="http://schemas.openxmlformats.org/drawingml/2006/table">
            <a:tbl>
              <a:tblPr/>
              <a:tblGrid>
                <a:gridCol w="3312368"/>
                <a:gridCol w="2952328"/>
                <a:gridCol w="2088232"/>
              </a:tblGrid>
              <a:tr h="11278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Предмет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Биология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1(82 б)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Большеелгинская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Биология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1(82 б)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Ново-</a:t>
                      </a:r>
                      <a:r>
                        <a:rPr lang="ru-RU" sz="24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Арышская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Биология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(84 б)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Английский язык</a:t>
                      </a:r>
                    </a:p>
                    <a:p>
                      <a:pPr algn="ctr" fontAlgn="ctr"/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(84 б)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71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Кутлу-Букашская</a:t>
                      </a: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Английский язык</a:t>
                      </a:r>
                    </a:p>
                    <a:p>
                      <a:pPr algn="ctr" fontAlgn="ctr"/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1(82 б)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20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268760"/>
            <a:ext cx="9036496" cy="1610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500" b="1" kern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500" b="1" kern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35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kumimoji="0" lang="ru-RU" sz="35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0459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41077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 тестирования в сравнении с 2018 г.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687348"/>
              </p:ext>
            </p:extLst>
          </p:nvPr>
        </p:nvGraphicFramePr>
        <p:xfrm>
          <a:off x="467544" y="980728"/>
          <a:ext cx="8280920" cy="5472608"/>
        </p:xfrm>
        <a:graphic>
          <a:graphicData uri="http://schemas.openxmlformats.org/drawingml/2006/table">
            <a:tbl>
              <a:tblPr/>
              <a:tblGrid>
                <a:gridCol w="3312368"/>
                <a:gridCol w="2528245"/>
                <a:gridCol w="2440307"/>
              </a:tblGrid>
              <a:tr h="1080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 тестирования </a:t>
                      </a: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 тестирования </a:t>
                      </a:r>
                      <a:endParaRPr lang="ru-RU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41,8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53,2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39,5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52,3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47,3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53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СТАТИСТИКА ПО ИСТОРИИ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231845"/>
              </p:ext>
            </p:extLst>
          </p:nvPr>
        </p:nvGraphicFramePr>
        <p:xfrm>
          <a:off x="935596" y="1340769"/>
          <a:ext cx="7380820" cy="5256584"/>
        </p:xfrm>
        <a:graphic>
          <a:graphicData uri="http://schemas.openxmlformats.org/drawingml/2006/table">
            <a:tbl>
              <a:tblPr/>
              <a:tblGrid>
                <a:gridCol w="4457723"/>
                <a:gridCol w="2923097"/>
              </a:tblGrid>
              <a:tr h="94818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Минимальный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41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145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Максимальный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68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4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4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53,2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11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733567"/>
              </p:ext>
            </p:extLst>
          </p:nvPr>
        </p:nvGraphicFramePr>
        <p:xfrm>
          <a:off x="395536" y="1142747"/>
          <a:ext cx="8352928" cy="5428552"/>
        </p:xfrm>
        <a:graphic>
          <a:graphicData uri="http://schemas.openxmlformats.org/drawingml/2006/table">
            <a:tbl>
              <a:tblPr/>
              <a:tblGrid>
                <a:gridCol w="3168352"/>
                <a:gridCol w="1448161"/>
                <a:gridCol w="1864207"/>
                <a:gridCol w="1872208"/>
              </a:tblGrid>
              <a:tr h="1210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участников </a:t>
                      </a:r>
                    </a:p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ЕГЭ 2019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 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Балыклы-Чукаевская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68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Кутлу-Букашская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68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2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50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СОШ № 2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48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Большеелгинская</a:t>
                      </a: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44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Масловская СОШ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41</a:t>
                      </a:r>
                      <a:endParaRPr lang="ru-RU" sz="2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5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РАЙОН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</a:t>
                      </a:r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53,2</a:t>
                      </a:r>
                    </a:p>
                    <a:p>
                      <a:pPr algn="ctr" fontAlgn="ctr"/>
                      <a:endParaRPr lang="ru-RU" sz="2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18864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СРЕДНИЙ БАЛЛ В РАЗРЕЗЕ ОБЩЕОБРАЗОВАТЕЛЬНЫХ ОРГАНИЗАЦИЙ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54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83046"/>
              </p:ext>
            </p:extLst>
          </p:nvPr>
        </p:nvGraphicFramePr>
        <p:xfrm>
          <a:off x="827584" y="720150"/>
          <a:ext cx="7488832" cy="5445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048" y="59770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-53,2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771807"/>
              </p:ext>
            </p:extLst>
          </p:nvPr>
        </p:nvGraphicFramePr>
        <p:xfrm>
          <a:off x="611560" y="836712"/>
          <a:ext cx="784887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5310562"/>
              </p:ext>
            </p:extLst>
          </p:nvPr>
        </p:nvGraphicFramePr>
        <p:xfrm>
          <a:off x="683568" y="764704"/>
          <a:ext cx="770485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8754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СТАТИСТИКА ПО ОБЩЕСТВОЗНАНИЮ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444081"/>
              </p:ext>
            </p:extLst>
          </p:nvPr>
        </p:nvGraphicFramePr>
        <p:xfrm>
          <a:off x="683568" y="1340769"/>
          <a:ext cx="7992888" cy="5112568"/>
        </p:xfrm>
        <a:graphic>
          <a:graphicData uri="http://schemas.openxmlformats.org/drawingml/2006/table">
            <a:tbl>
              <a:tblPr/>
              <a:tblGrid>
                <a:gridCol w="4827388"/>
                <a:gridCol w="3165500"/>
              </a:tblGrid>
              <a:tr h="922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Минимальный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14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56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Максимальный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69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37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79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39,5</a:t>
                      </a:r>
                      <a:endParaRPr lang="ru-RU" sz="2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28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938535"/>
              </p:ext>
            </p:extLst>
          </p:nvPr>
        </p:nvGraphicFramePr>
        <p:xfrm>
          <a:off x="323528" y="264095"/>
          <a:ext cx="8352929" cy="6357186"/>
        </p:xfrm>
        <a:graphic>
          <a:graphicData uri="http://schemas.openxmlformats.org/drawingml/2006/table">
            <a:tbl>
              <a:tblPr/>
              <a:tblGrid>
                <a:gridCol w="3528392"/>
                <a:gridCol w="1296144"/>
                <a:gridCol w="2232248"/>
                <a:gridCol w="1296145"/>
              </a:tblGrid>
              <a:tr h="114383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ОО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Количество участников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участников </a:t>
                      </a:r>
                    </a:p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ЕГЭ 2019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Средний балл</a:t>
                      </a:r>
                    </a:p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27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Шумбутская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24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27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СОШ № 2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28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Верхне-</a:t>
                      </a:r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Тимерлековская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30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4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Ново-</a:t>
                      </a:r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Арышская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31,3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Масловская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32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3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Кугарчинская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34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3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Р-Слободская гимназия</a:t>
                      </a:r>
                      <a:r>
                        <a:rPr lang="ru-RU" sz="19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№ 1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38,7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3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Больше-</a:t>
                      </a:r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Машляковская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42,5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3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Большеелгинская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46,5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1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К-</a:t>
                      </a:r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Букашская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58,4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1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900" b="1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Б.Чукаевская</a:t>
                      </a:r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СОШ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</a:t>
                      </a:r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9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14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РАЙОН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37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49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39,5</a:t>
                      </a:r>
                      <a:endParaRPr lang="ru-RU" sz="19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08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48" y="59770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-39,5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3961950"/>
              </p:ext>
            </p:extLst>
          </p:nvPr>
        </p:nvGraphicFramePr>
        <p:xfrm>
          <a:off x="395536" y="764704"/>
          <a:ext cx="8208912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371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914</TotalTime>
  <Words>756</Words>
  <Application>Microsoft Office PowerPoint</Application>
  <PresentationFormat>Экран (4:3)</PresentationFormat>
  <Paragraphs>476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Лейсан</dc:creator>
  <cp:lastModifiedBy>Лейсан</cp:lastModifiedBy>
  <cp:revision>67</cp:revision>
  <cp:lastPrinted>2018-01-17T05:26:06Z</cp:lastPrinted>
  <dcterms:created xsi:type="dcterms:W3CDTF">2017-02-15T05:20:47Z</dcterms:created>
  <dcterms:modified xsi:type="dcterms:W3CDTF">2019-03-14T10:32:34Z</dcterms:modified>
</cp:coreProperties>
</file>